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Slides/notesSlide9.xml" ContentType="application/vnd.openxmlformats-officedocument.presentationml.notesSlide+xml"/>
  <Override PartName="/ppt/notesSlides/_rels/notesSlide9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media/image1.jpeg" ContentType="image/jpeg"/>
  <Override PartName="/ppt/media/image8.png" ContentType="image/png"/>
  <Override PartName="/ppt/media/image7.wmf" ContentType="image/x-wmf"/>
  <Override PartName="/ppt/media/image2.jpeg" ContentType="image/jpeg"/>
  <Override PartName="/ppt/media/image3.jpeg" ContentType="image/jpeg"/>
  <Override PartName="/ppt/media/image4.jpeg" ContentType="image/jpeg"/>
  <Override PartName="/ppt/media/image11.png" ContentType="image/png"/>
  <Override PartName="/ppt/media/image5.jpeg" ContentType="image/jpeg"/>
  <Override PartName="/ppt/media/image6.jpeg" ContentType="image/jpeg"/>
  <Override PartName="/ppt/media/image9.png" ContentType="image/png"/>
  <Override PartName="/ppt/media/image10.png" ContentType="image/png"/>
  <Override PartName="/ppt/media/image12.png" ContentType="image/png"/>
  <Override PartName="/ppt/media/image13.png" ContentType="image/png"/>
  <Override PartName="/ppt/media/image1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9939337" cy="68072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請按這裡移動投影片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請按這裡編輯備註格式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&lt;頁首&gt;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&lt;日期/時間&gt;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&lt;頁尾&gt;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5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297FBB6F-CE19-4127-B31D-272CF984FD78}" type="slidenum">
              <a:rPr b="0" lang="en-US" sz="1400" spc="-1" strike="noStrike">
                <a:latin typeface="Times New Roman"/>
              </a:rPr>
              <a:t>&lt;編號&gt;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ldImg"/>
          </p:nvPr>
        </p:nvSpPr>
        <p:spPr>
          <a:xfrm>
            <a:off x="2928960" y="851040"/>
            <a:ext cx="4082400" cy="2296440"/>
          </a:xfrm>
          <a:prstGeom prst="rect">
            <a:avLst/>
          </a:prstGeom>
        </p:spPr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994680" y="3276000"/>
            <a:ext cx="7950600" cy="2680200"/>
          </a:xfrm>
          <a:prstGeom prst="rect">
            <a:avLst/>
          </a:prstGeom>
        </p:spPr>
        <p:txBody>
          <a:bodyPr lIns="92160" rIns="92160" tIns="46080" bIns="4608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106" name="CustomShape 3"/>
          <p:cNvSpPr/>
          <p:nvPr/>
        </p:nvSpPr>
        <p:spPr>
          <a:xfrm>
            <a:off x="5629320" y="6465600"/>
            <a:ext cx="4307760" cy="34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b">
            <a:noAutofit/>
          </a:bodyPr>
          <a:p>
            <a:pPr algn="r">
              <a:lnSpc>
                <a:spcPct val="100000"/>
              </a:lnSpc>
            </a:pPr>
            <a:fld id="{62EC3FAD-0DE1-4F13-B960-FCD9959174D8}" type="slidenum">
              <a:rPr b="0" lang="en-US" sz="1200" spc="-1" strike="noStrike">
                <a:solidFill>
                  <a:srgbClr val="000000"/>
                </a:solidFill>
                <a:latin typeface="Arial"/>
                <a:ea typeface="新細明體"/>
              </a:rPr>
              <a:t>&lt;編號&gt;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0" y="-8640"/>
            <a:ext cx="12191400" cy="6866640"/>
            <a:chOff x="0" y="-8640"/>
            <a:chExt cx="12191400" cy="6866640"/>
          </a:xfrm>
        </p:grpSpPr>
        <p:sp>
          <p:nvSpPr>
            <p:cNvPr id="1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9181440" y="-8640"/>
              <a:ext cx="3006720" cy="686592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603360" y="-8640"/>
              <a:ext cx="2587680" cy="686592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8932320" y="3048120"/>
              <a:ext cx="3259080" cy="38091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9334440" y="-8640"/>
              <a:ext cx="2853720" cy="686592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10898640" y="-8640"/>
              <a:ext cx="1289520" cy="686592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10938960" y="-8640"/>
              <a:ext cx="1249200" cy="686592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10371600" y="3589920"/>
              <a:ext cx="1816560" cy="32673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0" y="4013280"/>
              <a:ext cx="447840" cy="28440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1" name="PlaceHolder 1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請按這裡編輯題名文字格式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1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請按這裡編輯大綱文字格式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第二個大綱層次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第三個大綱層次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第四個大綱層次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第五個大綱層次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第六個大綱層次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第七個大綱層次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677160" y="609480"/>
            <a:ext cx="8596080" cy="132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</a:pPr>
            <a:r>
              <a:rPr b="0" lang="en-US" sz="6600" spc="-1" strike="noStrike">
                <a:solidFill>
                  <a:srgbClr val="eb3d9f"/>
                </a:solidFill>
                <a:latin typeface="標楷體"/>
                <a:ea typeface="標楷體"/>
              </a:rPr>
              <a:t>準備材料</a:t>
            </a:r>
            <a:endParaRPr b="0" lang="en-US" sz="6600" spc="-1" strike="noStrike">
              <a:latin typeface="Arial"/>
            </a:endParaRPr>
          </a:p>
        </p:txBody>
      </p:sp>
      <p:sp>
        <p:nvSpPr>
          <p:cNvPr id="56" name="CustomShape 2"/>
          <p:cNvSpPr/>
          <p:nvPr/>
        </p:nvSpPr>
        <p:spPr>
          <a:xfrm>
            <a:off x="677160" y="2160720"/>
            <a:ext cx="8596080" cy="388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eb3d9f"/>
              </a:buClr>
              <a:buSzPct val="80000"/>
              <a:buFont typeface="Wingdings 3" charset="2"/>
              <a:buChar char=""/>
            </a:pPr>
            <a:r>
              <a:rPr b="0" lang="en-US" sz="4800" spc="-1" strike="noStrike">
                <a:solidFill>
                  <a:srgbClr val="002060"/>
                </a:solidFill>
                <a:latin typeface="標楷體"/>
                <a:ea typeface="標楷體"/>
              </a:rPr>
              <a:t>蜜桃一顆</a:t>
            </a:r>
            <a:endParaRPr b="0" lang="en-US" sz="4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eb3d9f"/>
              </a:buClr>
              <a:buSzPct val="80000"/>
              <a:buFont typeface="Wingdings 3" charset="2"/>
              <a:buChar char=""/>
            </a:pPr>
            <a:r>
              <a:rPr b="0" lang="en-US" sz="4800" spc="-1" strike="noStrike">
                <a:solidFill>
                  <a:srgbClr val="002060"/>
                </a:solidFill>
                <a:latin typeface="標楷體"/>
                <a:ea typeface="標楷體"/>
              </a:rPr>
              <a:t>蒟蒻果凍粉</a:t>
            </a:r>
            <a:r>
              <a:rPr b="0" lang="en-US" sz="4800" spc="-1" strike="noStrike">
                <a:solidFill>
                  <a:srgbClr val="002060"/>
                </a:solidFill>
                <a:latin typeface="標楷體"/>
                <a:ea typeface="標楷體"/>
              </a:rPr>
              <a:t>40</a:t>
            </a:r>
            <a:r>
              <a:rPr b="0" lang="en-US" sz="4800" spc="-1" strike="noStrike">
                <a:solidFill>
                  <a:srgbClr val="002060"/>
                </a:solidFill>
                <a:latin typeface="標楷體"/>
                <a:ea typeface="標楷體"/>
              </a:rPr>
              <a:t>克</a:t>
            </a:r>
            <a:endParaRPr b="0" lang="en-US" sz="4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eb3d9f"/>
              </a:buClr>
              <a:buSzPct val="80000"/>
              <a:buFont typeface="Wingdings 3" charset="2"/>
              <a:buChar char=""/>
            </a:pPr>
            <a:r>
              <a:rPr b="0" lang="en-US" sz="4800" spc="-1" strike="noStrike">
                <a:solidFill>
                  <a:srgbClr val="002060"/>
                </a:solidFill>
                <a:latin typeface="標楷體"/>
                <a:ea typeface="標楷體"/>
              </a:rPr>
              <a:t>糖</a:t>
            </a:r>
            <a:r>
              <a:rPr b="0" lang="en-US" sz="4800" spc="-1" strike="noStrike">
                <a:solidFill>
                  <a:srgbClr val="002060"/>
                </a:solidFill>
                <a:latin typeface="標楷體"/>
                <a:ea typeface="標楷體"/>
              </a:rPr>
              <a:t>10</a:t>
            </a:r>
            <a:r>
              <a:rPr b="0" lang="en-US" sz="4800" spc="-1" strike="noStrike">
                <a:solidFill>
                  <a:srgbClr val="002060"/>
                </a:solidFill>
                <a:latin typeface="標楷體"/>
                <a:ea typeface="標楷體"/>
              </a:rPr>
              <a:t>克</a:t>
            </a:r>
            <a:endParaRPr b="0" lang="en-US" sz="4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eb3d9f"/>
              </a:buClr>
              <a:buSzPct val="80000"/>
              <a:buFont typeface="Wingdings 3" charset="2"/>
              <a:buChar char=""/>
            </a:pPr>
            <a:r>
              <a:rPr b="0" lang="en-US" sz="4800" spc="-1" strike="noStrike">
                <a:solidFill>
                  <a:srgbClr val="002060"/>
                </a:solidFill>
                <a:latin typeface="標楷體"/>
                <a:ea typeface="標楷體"/>
              </a:rPr>
              <a:t>水</a:t>
            </a:r>
            <a:r>
              <a:rPr b="0" lang="en-US" sz="4800" spc="-1" strike="noStrike">
                <a:solidFill>
                  <a:srgbClr val="002060"/>
                </a:solidFill>
                <a:latin typeface="標楷體"/>
                <a:ea typeface="標楷體"/>
              </a:rPr>
              <a:t>500ml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57" name="CustomShape 3"/>
          <p:cNvSpPr/>
          <p:nvPr/>
        </p:nvSpPr>
        <p:spPr>
          <a:xfrm>
            <a:off x="8590680" y="6041520"/>
            <a:ext cx="6825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923882E6-C4A0-4560-9A0D-D85AEF7D7643}" type="slidenum">
              <a:rPr b="0" lang="en-US" sz="900" spc="-1" strike="noStrike">
                <a:solidFill>
                  <a:srgbClr val="eb3d9f"/>
                </a:solidFill>
                <a:latin typeface="Trebuchet MS"/>
              </a:rPr>
              <a:t>1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內容版面配置區 4" descr=""/>
          <p:cNvPicPr/>
          <p:nvPr/>
        </p:nvPicPr>
        <p:blipFill>
          <a:blip r:embed="rId1"/>
          <a:stretch/>
        </p:blipFill>
        <p:spPr>
          <a:xfrm>
            <a:off x="924480" y="1301400"/>
            <a:ext cx="8258760" cy="5454720"/>
          </a:xfrm>
          <a:prstGeom prst="rect">
            <a:avLst/>
          </a:prstGeom>
          <a:ln>
            <a:noFill/>
          </a:ln>
        </p:spPr>
      </p:pic>
      <p:sp>
        <p:nvSpPr>
          <p:cNvPr id="59" name="CustomShape 1"/>
          <p:cNvSpPr/>
          <p:nvPr/>
        </p:nvSpPr>
        <p:spPr>
          <a:xfrm>
            <a:off x="8590680" y="6041520"/>
            <a:ext cx="6825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0A2CE222-4C74-463D-8FC5-2CEB1F1946CF}" type="slidenum">
              <a:rPr b="0" lang="en-US" sz="900" spc="-1" strike="noStrike">
                <a:solidFill>
                  <a:srgbClr val="eb3d9f"/>
                </a:solidFill>
                <a:latin typeface="Trebuchet MS"/>
              </a:rPr>
              <a:t>&lt;編號&gt;</a:t>
            </a:fld>
            <a:endParaRPr b="0" lang="en-US" sz="900" spc="-1" strike="noStrike">
              <a:latin typeface="Arial"/>
            </a:endParaRPr>
          </a:p>
        </p:txBody>
      </p:sp>
      <p:sp>
        <p:nvSpPr>
          <p:cNvPr id="60" name="CustomShape 2"/>
          <p:cNvSpPr/>
          <p:nvPr/>
        </p:nvSpPr>
        <p:spPr>
          <a:xfrm>
            <a:off x="362880" y="144000"/>
            <a:ext cx="993312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5400" spc="-1" strike="noStrike">
                <a:solidFill>
                  <a:srgbClr val="eb3d9f"/>
                </a:solidFill>
                <a:latin typeface="標楷體"/>
                <a:ea typeface="標楷體"/>
              </a:rPr>
              <a:t>細砂糖</a:t>
            </a:r>
            <a:r>
              <a:rPr b="0" lang="en-US" sz="5400" spc="-1" strike="noStrike">
                <a:solidFill>
                  <a:srgbClr val="eb3d9f"/>
                </a:solidFill>
                <a:latin typeface="標楷體"/>
                <a:ea typeface="標楷體"/>
              </a:rPr>
              <a:t>(10G)</a:t>
            </a:r>
            <a:r>
              <a:rPr b="0" lang="en-US" sz="5400" spc="-1" strike="noStrike">
                <a:solidFill>
                  <a:srgbClr val="eb3d9f"/>
                </a:solidFill>
                <a:latin typeface="標楷體"/>
                <a:ea typeface="標楷體"/>
              </a:rPr>
              <a:t>、蒟蒻粉</a:t>
            </a:r>
            <a:r>
              <a:rPr b="0" lang="en-US" sz="5400" spc="-1" strike="noStrike">
                <a:solidFill>
                  <a:srgbClr val="eb3d9f"/>
                </a:solidFill>
                <a:latin typeface="標楷體"/>
                <a:ea typeface="標楷體"/>
              </a:rPr>
              <a:t>(40G)</a:t>
            </a:r>
            <a:endParaRPr b="0" lang="en-US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677160" y="609480"/>
            <a:ext cx="8596080" cy="132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6000" spc="-1" strike="noStrike">
                <a:solidFill>
                  <a:srgbClr val="eb3d9f"/>
                </a:solidFill>
                <a:latin typeface="標楷體"/>
                <a:ea typeface="標楷體"/>
              </a:rPr>
              <a:t>蜜桃</a:t>
            </a:r>
            <a:r>
              <a:rPr b="0" lang="en-US" sz="6000" spc="-1" strike="noStrike">
                <a:solidFill>
                  <a:srgbClr val="eb3d9f"/>
                </a:solidFill>
                <a:latin typeface="標楷體"/>
                <a:ea typeface="標楷體"/>
              </a:rPr>
              <a:t>1</a:t>
            </a:r>
            <a:r>
              <a:rPr b="0" lang="en-US" sz="6000" spc="-1" strike="noStrike">
                <a:solidFill>
                  <a:srgbClr val="eb3d9f"/>
                </a:solidFill>
                <a:latin typeface="標楷體"/>
                <a:ea typeface="標楷體"/>
              </a:rPr>
              <a:t>顆、水</a:t>
            </a:r>
            <a:r>
              <a:rPr b="0" lang="en-US" sz="6000" spc="-1" strike="noStrike">
                <a:solidFill>
                  <a:srgbClr val="eb3d9f"/>
                </a:solidFill>
                <a:latin typeface="標楷體"/>
                <a:ea typeface="標楷體"/>
              </a:rPr>
              <a:t>500ml</a:t>
            </a:r>
            <a:endParaRPr b="0" lang="en-US" sz="6000" spc="-1" strike="noStrike">
              <a:latin typeface="Arial"/>
            </a:endParaRPr>
          </a:p>
        </p:txBody>
      </p:sp>
      <p:pic>
        <p:nvPicPr>
          <p:cNvPr id="62" name="內容版面配置區 4" descr=""/>
          <p:cNvPicPr/>
          <p:nvPr/>
        </p:nvPicPr>
        <p:blipFill>
          <a:blip r:embed="rId1"/>
          <a:stretch/>
        </p:blipFill>
        <p:spPr>
          <a:xfrm>
            <a:off x="2315880" y="1930320"/>
            <a:ext cx="5226120" cy="4866480"/>
          </a:xfrm>
          <a:prstGeom prst="rect">
            <a:avLst/>
          </a:prstGeom>
          <a:ln>
            <a:noFill/>
          </a:ln>
        </p:spPr>
      </p:pic>
      <p:sp>
        <p:nvSpPr>
          <p:cNvPr id="63" name="CustomShape 2"/>
          <p:cNvSpPr/>
          <p:nvPr/>
        </p:nvSpPr>
        <p:spPr>
          <a:xfrm>
            <a:off x="8590680" y="6041520"/>
            <a:ext cx="6825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7D4C78C5-4019-4F29-B5F2-0DE30EE3D55D}" type="slidenum">
              <a:rPr b="0" lang="en-US" sz="900" spc="-1" strike="noStrike">
                <a:solidFill>
                  <a:srgbClr val="eb3d9f"/>
                </a:solidFill>
                <a:latin typeface="Trebuchet MS"/>
              </a:rPr>
              <a:t>&lt;編號&gt;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335520" y="122760"/>
            <a:ext cx="8596080" cy="132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</a:pPr>
            <a:r>
              <a:rPr b="0" lang="en-US" sz="6600" spc="-1" strike="noStrike">
                <a:solidFill>
                  <a:srgbClr val="eb3d9f"/>
                </a:solidFill>
                <a:latin typeface="標楷體"/>
                <a:ea typeface="標楷體"/>
              </a:rPr>
              <a:t>步驟一</a:t>
            </a:r>
            <a:endParaRPr b="0" lang="en-US" sz="6600" spc="-1" strike="noStrike">
              <a:latin typeface="Arial"/>
            </a:endParaRPr>
          </a:p>
        </p:txBody>
      </p:sp>
      <p:sp>
        <p:nvSpPr>
          <p:cNvPr id="65" name="CustomShape 2"/>
          <p:cNvSpPr/>
          <p:nvPr/>
        </p:nvSpPr>
        <p:spPr>
          <a:xfrm>
            <a:off x="240120" y="1554480"/>
            <a:ext cx="5272920" cy="388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eb3d9f"/>
              </a:buClr>
              <a:buSzPct val="80000"/>
              <a:buFont typeface="Wingdings 3" charset="2"/>
              <a:buChar char=""/>
            </a:pPr>
            <a:r>
              <a:rPr b="0" lang="en-US" sz="4800" spc="-1" strike="noStrike">
                <a:solidFill>
                  <a:srgbClr val="002060"/>
                </a:solidFill>
                <a:latin typeface="標楷體"/>
                <a:ea typeface="標楷體"/>
              </a:rPr>
              <a:t>蜜桃削皮，切丁</a:t>
            </a:r>
            <a:endParaRPr b="0" lang="en-US" sz="4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eb3d9f"/>
              </a:buClr>
              <a:buSzPct val="80000"/>
              <a:buFont typeface="Wingdings 3" charset="2"/>
              <a:buChar char=""/>
            </a:pPr>
            <a:r>
              <a:rPr b="0" lang="en-US" sz="4800" spc="-1" strike="noStrike">
                <a:solidFill>
                  <a:srgbClr val="002060"/>
                </a:solidFill>
                <a:latin typeface="標楷體"/>
                <a:ea typeface="標楷體"/>
              </a:rPr>
              <a:t>蜜桃丁均勻鋪在容器中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66" name="CustomShape 3"/>
          <p:cNvSpPr/>
          <p:nvPr/>
        </p:nvSpPr>
        <p:spPr>
          <a:xfrm>
            <a:off x="8590680" y="6041520"/>
            <a:ext cx="6825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59E9E19A-577C-46BE-AA74-F450210AEE56}" type="slidenum">
              <a:rPr b="0" lang="en-US" sz="900" spc="-1" strike="noStrike">
                <a:solidFill>
                  <a:srgbClr val="eb3d9f"/>
                </a:solidFill>
                <a:latin typeface="Trebuchet MS"/>
              </a:rPr>
              <a:t>4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67" name="圖片 4" descr=""/>
          <p:cNvPicPr/>
          <p:nvPr/>
        </p:nvPicPr>
        <p:blipFill>
          <a:blip r:embed="rId1"/>
          <a:stretch/>
        </p:blipFill>
        <p:spPr>
          <a:xfrm>
            <a:off x="5615640" y="1033560"/>
            <a:ext cx="6297120" cy="5299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475920" y="72000"/>
            <a:ext cx="8596080" cy="132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6600" spc="-1" strike="noStrike">
                <a:solidFill>
                  <a:srgbClr val="eb3d9f"/>
                </a:solidFill>
                <a:latin typeface="標楷體"/>
                <a:ea typeface="標楷體"/>
              </a:rPr>
              <a:t>步驟二</a:t>
            </a:r>
            <a:endParaRPr b="0" lang="en-US" sz="6600" spc="-1" strike="noStrike">
              <a:latin typeface="標楷體"/>
              <a:ea typeface="標楷體"/>
            </a:endParaRPr>
          </a:p>
        </p:txBody>
      </p:sp>
      <p:sp>
        <p:nvSpPr>
          <p:cNvPr id="69" name="CustomShape 2"/>
          <p:cNvSpPr/>
          <p:nvPr/>
        </p:nvSpPr>
        <p:spPr>
          <a:xfrm>
            <a:off x="1543680" y="1270080"/>
            <a:ext cx="7087680" cy="78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eb3d9f"/>
              </a:buClr>
              <a:buSzPct val="80000"/>
              <a:buFont typeface="Wingdings 3" charset="2"/>
              <a:buChar char=""/>
            </a:pPr>
            <a:r>
              <a:rPr b="0" lang="en-US" sz="4400" spc="-1" strike="noStrike">
                <a:solidFill>
                  <a:srgbClr val="002060"/>
                </a:solidFill>
                <a:latin typeface="標楷體"/>
                <a:ea typeface="標楷體"/>
              </a:rPr>
              <a:t>將蒟蒻粉及糖倒入水中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70" name="CustomShape 3"/>
          <p:cNvSpPr/>
          <p:nvPr/>
        </p:nvSpPr>
        <p:spPr>
          <a:xfrm>
            <a:off x="8590680" y="6041520"/>
            <a:ext cx="6825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3D5950E4-121B-4F0E-BC3C-DF67C8E0366A}" type="slidenum">
              <a:rPr b="0" lang="en-US" sz="900" spc="-1" strike="noStrike">
                <a:solidFill>
                  <a:srgbClr val="eb3d9f"/>
                </a:solidFill>
                <a:latin typeface="Trebuchet MS"/>
              </a:rPr>
              <a:t>5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71" name="圖片 4" descr=""/>
          <p:cNvPicPr/>
          <p:nvPr/>
        </p:nvPicPr>
        <p:blipFill>
          <a:blip r:embed="rId1"/>
          <a:stretch/>
        </p:blipFill>
        <p:spPr>
          <a:xfrm>
            <a:off x="2553840" y="2153520"/>
            <a:ext cx="5059800" cy="4251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259920" y="47880"/>
            <a:ext cx="8596080" cy="132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6600" spc="-1" strike="noStrike">
                <a:solidFill>
                  <a:srgbClr val="eb3d9f"/>
                </a:solidFill>
                <a:latin typeface="標楷體"/>
                <a:ea typeface="標楷體"/>
              </a:rPr>
              <a:t>步驟三</a:t>
            </a:r>
            <a:endParaRPr b="0" lang="en-US" sz="6600" spc="-1" strike="noStrike">
              <a:latin typeface="標楷體"/>
              <a:ea typeface="標楷體"/>
            </a:endParaRPr>
          </a:p>
        </p:txBody>
      </p:sp>
      <p:sp>
        <p:nvSpPr>
          <p:cNvPr id="73" name="CustomShape 2"/>
          <p:cNvSpPr/>
          <p:nvPr/>
        </p:nvSpPr>
        <p:spPr>
          <a:xfrm>
            <a:off x="1800360" y="1270080"/>
            <a:ext cx="7024680" cy="88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eb3d9f"/>
              </a:buClr>
              <a:buSzPct val="80000"/>
              <a:buFont typeface="Wingdings 3" charset="2"/>
              <a:buChar char=""/>
            </a:pPr>
            <a:r>
              <a:rPr b="0" lang="en-US" sz="4400" spc="-1" strike="noStrike">
                <a:solidFill>
                  <a:srgbClr val="002060"/>
                </a:solidFill>
                <a:latin typeface="標楷體"/>
                <a:ea typeface="標楷體"/>
              </a:rPr>
              <a:t>攪拌均勻後加熱煮沸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74" name="CustomShape 3"/>
          <p:cNvSpPr/>
          <p:nvPr/>
        </p:nvSpPr>
        <p:spPr>
          <a:xfrm>
            <a:off x="8590680" y="6041520"/>
            <a:ext cx="6825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D4A6C9DA-9592-41F9-8260-22CEB8E442D9}" type="slidenum">
              <a:rPr b="0" lang="en-US" sz="900" spc="-1" strike="noStrike">
                <a:solidFill>
                  <a:srgbClr val="eb3d9f"/>
                </a:solidFill>
                <a:latin typeface="Trebuchet MS"/>
              </a:rPr>
              <a:t>6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75" name="圖片 4" descr=""/>
          <p:cNvPicPr/>
          <p:nvPr/>
        </p:nvPicPr>
        <p:blipFill>
          <a:blip r:embed="rId1"/>
          <a:stretch/>
        </p:blipFill>
        <p:spPr>
          <a:xfrm>
            <a:off x="2798640" y="2160720"/>
            <a:ext cx="5494320" cy="4602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圖片 4" descr=""/>
          <p:cNvPicPr/>
          <p:nvPr/>
        </p:nvPicPr>
        <p:blipFill>
          <a:blip r:embed="rId1"/>
          <a:stretch/>
        </p:blipFill>
        <p:spPr>
          <a:xfrm>
            <a:off x="4056480" y="2160720"/>
            <a:ext cx="4875120" cy="4608720"/>
          </a:xfrm>
          <a:prstGeom prst="rect">
            <a:avLst/>
          </a:prstGeom>
          <a:ln>
            <a:noFill/>
          </a:ln>
        </p:spPr>
      </p:pic>
      <p:sp>
        <p:nvSpPr>
          <p:cNvPr id="77" name="CustomShape 1"/>
          <p:cNvSpPr/>
          <p:nvPr/>
        </p:nvSpPr>
        <p:spPr>
          <a:xfrm>
            <a:off x="216000" y="119880"/>
            <a:ext cx="8596080" cy="132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6600" spc="-1" strike="noStrike">
                <a:solidFill>
                  <a:srgbClr val="eb3d9f"/>
                </a:solidFill>
                <a:latin typeface="標楷體"/>
                <a:ea typeface="標楷體"/>
              </a:rPr>
              <a:t>步驟四</a:t>
            </a:r>
            <a:endParaRPr b="0" lang="en-US" sz="6600" spc="-1" strike="noStrike">
              <a:latin typeface="標楷體"/>
              <a:ea typeface="標楷體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398880" y="1474920"/>
            <a:ext cx="8191080" cy="68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eb3d9f"/>
              </a:buClr>
              <a:buSzPct val="80000"/>
              <a:buFont typeface="Wingdings 3" charset="2"/>
              <a:buChar char=""/>
            </a:pPr>
            <a:r>
              <a:rPr b="0" lang="en-US" sz="3600" spc="-1" strike="noStrike">
                <a:solidFill>
                  <a:srgbClr val="002060"/>
                </a:solidFill>
                <a:latin typeface="標楷體"/>
                <a:ea typeface="標楷體"/>
              </a:rPr>
              <a:t>沸騰後倒入容器中，放涼後冷藏</a:t>
            </a:r>
            <a:endParaRPr b="0" lang="en-US" sz="36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eb3d9f"/>
              </a:buClr>
              <a:buSzPct val="80000"/>
              <a:buFont typeface="Wingdings 3" charset="2"/>
              <a:buChar char=""/>
            </a:pPr>
            <a:r>
              <a:rPr b="0" lang="en-US" sz="3600" spc="-1" strike="noStrike">
                <a:solidFill>
                  <a:srgbClr val="002060"/>
                </a:solidFill>
                <a:latin typeface="標楷體"/>
                <a:ea typeface="標楷體"/>
              </a:rPr>
              <a:t>冰涼口感更佳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79" name="CustomShape 3"/>
          <p:cNvSpPr/>
          <p:nvPr/>
        </p:nvSpPr>
        <p:spPr>
          <a:xfrm>
            <a:off x="8590680" y="6041520"/>
            <a:ext cx="6825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675B0B5D-5FB8-46B0-A702-0BFB6256F556}" type="slidenum">
              <a:rPr b="0" lang="en-US" sz="900" spc="-1" strike="noStrike">
                <a:solidFill>
                  <a:srgbClr val="eb3d9f"/>
                </a:solidFill>
                <a:latin typeface="Trebuchet MS"/>
              </a:rPr>
              <a:t>&lt;編號&gt;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Table 1"/>
          <p:cNvGraphicFramePr/>
          <p:nvPr/>
        </p:nvGraphicFramePr>
        <p:xfrm>
          <a:off x="512640" y="2956320"/>
          <a:ext cx="10632600" cy="3507120"/>
        </p:xfrm>
        <a:graphic>
          <a:graphicData uri="http://schemas.openxmlformats.org/drawingml/2006/table">
            <a:tbl>
              <a:tblPr/>
              <a:tblGrid>
                <a:gridCol w="10632960"/>
              </a:tblGrid>
              <a:tr h="1355400">
                <a:tc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152080">
                <a:tc>
                  <a:txBody>
                    <a:bodyPr lIns="91080" r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200" spc="-1" strike="noStrike">
                          <a:solidFill>
                            <a:srgbClr val="ff0000"/>
                          </a:solidFill>
                          <a:latin typeface="標楷體"/>
                          <a:ea typeface="標楷體"/>
                        </a:rPr>
                        <a:t>跟著我的餐盤六口訣 均衡吃</a:t>
                      </a:r>
                      <a:endParaRPr b="0" lang="en-US" sz="3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2060"/>
                          </a:solidFill>
                          <a:latin typeface="標楷體"/>
                          <a:ea typeface="標楷體"/>
                        </a:rPr>
                        <a:t>每餐水果拳頭大 菜比水果多</a:t>
                      </a:r>
                      <a:r>
                        <a:rPr b="1" lang="en-US" sz="1800" spc="-1" strike="noStrike">
                          <a:solidFill>
                            <a:srgbClr val="002060"/>
                          </a:solidFill>
                          <a:latin typeface="標楷體"/>
                          <a:ea typeface="標楷體"/>
                        </a:rPr>
                        <a:t>1</a:t>
                      </a:r>
                      <a:r>
                        <a:rPr b="1" lang="en-US" sz="1800" spc="-1" strike="noStrike">
                          <a:solidFill>
                            <a:srgbClr val="002060"/>
                          </a:solidFill>
                          <a:latin typeface="標楷體"/>
                          <a:ea typeface="標楷體"/>
                        </a:rPr>
                        <a:t>點 飯跟蔬菜</a:t>
                      </a:r>
                      <a:r>
                        <a:rPr b="1" lang="en-US" sz="1800" spc="-1" strike="noStrike">
                          <a:solidFill>
                            <a:srgbClr val="002060"/>
                          </a:solidFill>
                          <a:latin typeface="標楷體"/>
                          <a:ea typeface="標楷體"/>
                        </a:rPr>
                        <a:t>1</a:t>
                      </a:r>
                      <a:r>
                        <a:rPr b="1" lang="en-US" sz="1800" spc="-1" strike="noStrike">
                          <a:solidFill>
                            <a:srgbClr val="002060"/>
                          </a:solidFill>
                          <a:latin typeface="標楷體"/>
                          <a:ea typeface="標楷體"/>
                        </a:rPr>
                        <a:t>樣多豆魚蛋肉</a:t>
                      </a:r>
                      <a:r>
                        <a:rPr b="1" lang="en-US" sz="1800" spc="-1" strike="noStrike">
                          <a:solidFill>
                            <a:srgbClr val="002060"/>
                          </a:solidFill>
                          <a:latin typeface="標楷體"/>
                          <a:ea typeface="標楷體"/>
                        </a:rPr>
                        <a:t>1</a:t>
                      </a:r>
                      <a:r>
                        <a:rPr b="1" lang="en-US" sz="1800" spc="-1" strike="noStrike">
                          <a:solidFill>
                            <a:srgbClr val="002060"/>
                          </a:solidFill>
                          <a:latin typeface="標楷體"/>
                          <a:ea typeface="標楷體"/>
                        </a:rPr>
                        <a:t>掌心 堅果種子</a:t>
                      </a:r>
                      <a:r>
                        <a:rPr b="1" lang="en-US" sz="1800" spc="-1" strike="noStrike">
                          <a:solidFill>
                            <a:srgbClr val="002060"/>
                          </a:solidFill>
                          <a:latin typeface="標楷體"/>
                          <a:ea typeface="標楷體"/>
                        </a:rPr>
                        <a:t>1</a:t>
                      </a:r>
                      <a:r>
                        <a:rPr b="1" lang="en-US" sz="1800" spc="-1" strike="noStrike">
                          <a:solidFill>
                            <a:srgbClr val="002060"/>
                          </a:solidFill>
                          <a:latin typeface="標楷體"/>
                          <a:ea typeface="標楷體"/>
                        </a:rPr>
                        <a:t>茶匙 每天早晚</a:t>
                      </a:r>
                      <a:r>
                        <a:rPr b="1" lang="en-US" sz="1800" spc="-1" strike="noStrike">
                          <a:solidFill>
                            <a:srgbClr val="002060"/>
                          </a:solidFill>
                          <a:latin typeface="標楷體"/>
                          <a:ea typeface="標楷體"/>
                        </a:rPr>
                        <a:t>1</a:t>
                      </a:r>
                      <a:r>
                        <a:rPr b="1" lang="en-US" sz="1800" spc="-1" strike="noStrike">
                          <a:solidFill>
                            <a:srgbClr val="002060"/>
                          </a:solidFill>
                          <a:latin typeface="標楷體"/>
                          <a:ea typeface="標楷體"/>
                        </a:rPr>
                        <a:t>杯奶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81" name="CustomShape 2"/>
          <p:cNvSpPr/>
          <p:nvPr/>
        </p:nvSpPr>
        <p:spPr>
          <a:xfrm>
            <a:off x="6667560" y="701640"/>
            <a:ext cx="2886840" cy="221544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5400" spc="-1" strike="noStrike">
                <a:solidFill>
                  <a:srgbClr val="000000"/>
                </a:solidFill>
                <a:latin typeface="Trebuchet MS"/>
                <a:ea typeface="DejaVu Sans"/>
              </a:rPr>
              <a:t>熱量</a:t>
            </a:r>
            <a:r>
              <a:rPr b="0" lang="en-US" sz="6600" spc="-1" strike="noStrike">
                <a:solidFill>
                  <a:srgbClr val="000000"/>
                </a:solidFill>
                <a:latin typeface="Trebuchet MS"/>
                <a:ea typeface="DejaVu Sans"/>
              </a:rPr>
              <a:t>102</a:t>
            </a:r>
            <a:r>
              <a:rPr b="0" lang="en-US" sz="2800" spc="-1" strike="noStrike">
                <a:solidFill>
                  <a:srgbClr val="000000"/>
                </a:solidFill>
                <a:latin typeface="Trebuchet MS"/>
                <a:ea typeface="DejaVu Sans"/>
              </a:rPr>
              <a:t>大卡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82" name="CustomShape 3"/>
          <p:cNvSpPr/>
          <p:nvPr/>
        </p:nvSpPr>
        <p:spPr>
          <a:xfrm>
            <a:off x="3309120" y="6494400"/>
            <a:ext cx="42040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標楷體"/>
                <a:ea typeface="標楷體"/>
              </a:rPr>
              <a:t>國民健康署及新竹縣政府衛生局 關心您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83" name="圖片 17" descr=""/>
          <p:cNvPicPr/>
          <p:nvPr/>
        </p:nvPicPr>
        <p:blipFill>
          <a:blip r:embed="rId1"/>
          <a:stretch/>
        </p:blipFill>
        <p:spPr>
          <a:xfrm>
            <a:off x="730440" y="5245920"/>
            <a:ext cx="6920640" cy="1224720"/>
          </a:xfrm>
          <a:prstGeom prst="rect">
            <a:avLst/>
          </a:prstGeom>
          <a:ln>
            <a:noFill/>
          </a:ln>
        </p:spPr>
      </p:pic>
      <p:sp>
        <p:nvSpPr>
          <p:cNvPr id="84" name="CustomShape 4"/>
          <p:cNvSpPr/>
          <p:nvPr/>
        </p:nvSpPr>
        <p:spPr>
          <a:xfrm>
            <a:off x="1044720" y="41760"/>
            <a:ext cx="3489840" cy="91296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5400" spc="-1" strike="noStrike">
                <a:solidFill>
                  <a:srgbClr val="f27e19"/>
                </a:solidFill>
                <a:latin typeface="Trebuchet MS"/>
                <a:ea typeface="DejaVu Sans"/>
              </a:rPr>
              <a:t>營養標示</a:t>
            </a:r>
            <a:r>
              <a:rPr b="1" lang="en-US" sz="5400" spc="-1" strike="noStrike">
                <a:solidFill>
                  <a:srgbClr val="f27e19"/>
                </a:solidFill>
                <a:latin typeface="Trebuchet MS"/>
                <a:ea typeface="DejaVu Sans"/>
              </a:rPr>
              <a:t>~</a:t>
            </a:r>
            <a:endParaRPr b="0" lang="en-US" sz="5400" spc="-1" strike="noStrike">
              <a:latin typeface="Arial"/>
            </a:endParaRPr>
          </a:p>
        </p:txBody>
      </p:sp>
      <p:sp>
        <p:nvSpPr>
          <p:cNvPr id="85" name="CustomShape 5"/>
          <p:cNvSpPr/>
          <p:nvPr/>
        </p:nvSpPr>
        <p:spPr>
          <a:xfrm>
            <a:off x="5026320" y="1159920"/>
            <a:ext cx="1142280" cy="1213560"/>
          </a:xfrm>
          <a:prstGeom prst="mathEqual">
            <a:avLst>
              <a:gd name="adj1" fmla="val 23520"/>
              <a:gd name="adj2" fmla="val 11760"/>
            </a:avLst>
          </a:prstGeom>
          <a:solidFill>
            <a:srgbClr val="ffff00"/>
          </a:solidFill>
          <a:ln w="57240">
            <a:solidFill>
              <a:srgbClr val="0000ff"/>
            </a:solidFill>
            <a:round/>
          </a:ln>
          <a:effectLst>
            <a:outerShdw blurRad="50800" dir="5400000" dist="3816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</p:sp>
      <p:pic>
        <p:nvPicPr>
          <p:cNvPr id="86" name="圖片 13" descr=""/>
          <p:cNvPicPr/>
          <p:nvPr/>
        </p:nvPicPr>
        <p:blipFill>
          <a:blip r:embed="rId2"/>
          <a:stretch/>
        </p:blipFill>
        <p:spPr>
          <a:xfrm>
            <a:off x="17640" y="-25560"/>
            <a:ext cx="990000" cy="990000"/>
          </a:xfrm>
          <a:prstGeom prst="rect">
            <a:avLst/>
          </a:prstGeom>
          <a:ln>
            <a:noFill/>
          </a:ln>
        </p:spPr>
      </p:pic>
      <p:graphicFrame>
        <p:nvGraphicFramePr>
          <p:cNvPr id="87" name="Table 6"/>
          <p:cNvGraphicFramePr/>
          <p:nvPr/>
        </p:nvGraphicFramePr>
        <p:xfrm>
          <a:off x="910440" y="3051720"/>
          <a:ext cx="9284040" cy="1125000"/>
        </p:xfrm>
        <a:graphic>
          <a:graphicData uri="http://schemas.openxmlformats.org/drawingml/2006/table">
            <a:tbl>
              <a:tblPr/>
              <a:tblGrid>
                <a:gridCol w="1856880"/>
                <a:gridCol w="1856880"/>
                <a:gridCol w="1856880"/>
                <a:gridCol w="1856880"/>
                <a:gridCol w="1856880"/>
              </a:tblGrid>
              <a:tr h="56268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ffffff"/>
                          </a:solidFill>
                          <a:latin typeface="Trebuchet MS"/>
                        </a:rPr>
                        <a:t>蛋白質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c80e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ffffff"/>
                          </a:solidFill>
                          <a:latin typeface="Trebuchet MS"/>
                        </a:rPr>
                        <a:t>脂肪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c80e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ffffff"/>
                          </a:solidFill>
                          <a:latin typeface="Trebuchet MS"/>
                        </a:rPr>
                        <a:t>碳水化合物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c80e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ffffff"/>
                          </a:solidFill>
                          <a:latin typeface="Trebuchet MS"/>
                        </a:rPr>
                        <a:t>膳食纖維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c80e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ffffff"/>
                          </a:solidFill>
                          <a:latin typeface="Trebuchet MS"/>
                        </a:rPr>
                        <a:t>糖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c80e0"/>
                    </a:solidFill>
                  </a:tcPr>
                </a:tc>
              </a:tr>
              <a:tr h="56268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1.2</a:t>
                      </a: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公克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d7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0.2</a:t>
                      </a: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公克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d7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26.3</a:t>
                      </a: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公克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d7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1.9</a:t>
                      </a: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公克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d7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21</a:t>
                      </a: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公克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d7f3"/>
                    </a:solidFill>
                  </a:tcPr>
                </a:tc>
              </a:tr>
            </a:tbl>
          </a:graphicData>
        </a:graphic>
      </p:graphicFrame>
      <p:sp>
        <p:nvSpPr>
          <p:cNvPr id="88" name="CustomShape 7"/>
          <p:cNvSpPr/>
          <p:nvPr/>
        </p:nvSpPr>
        <p:spPr>
          <a:xfrm>
            <a:off x="9367560" y="6514200"/>
            <a:ext cx="28098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標楷體"/>
                <a:ea typeface="標楷體"/>
              </a:rPr>
              <a:t>本經費來自菸捐挹注 廣告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89" name="圖片 9" descr=""/>
          <p:cNvPicPr/>
          <p:nvPr/>
        </p:nvPicPr>
        <p:blipFill>
          <a:blip r:embed="rId3"/>
          <a:stretch/>
        </p:blipFill>
        <p:spPr>
          <a:xfrm>
            <a:off x="1008000" y="919080"/>
            <a:ext cx="2991240" cy="1968120"/>
          </a:xfrm>
          <a:prstGeom prst="rect">
            <a:avLst/>
          </a:prstGeom>
          <a:ln>
            <a:noFill/>
          </a:ln>
        </p:spPr>
      </p:pic>
      <p:sp>
        <p:nvSpPr>
          <p:cNvPr id="90" name="CustomShape 8"/>
          <p:cNvSpPr/>
          <p:nvPr/>
        </p:nvSpPr>
        <p:spPr>
          <a:xfrm>
            <a:off x="4043880" y="2403720"/>
            <a:ext cx="205128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Trebuchet MS"/>
                <a:ea typeface="DejaVu Sans"/>
              </a:rPr>
              <a:t>蜜桃果凍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91" name="CustomShape 9"/>
          <p:cNvSpPr/>
          <p:nvPr/>
        </p:nvSpPr>
        <p:spPr>
          <a:xfrm>
            <a:off x="7858080" y="5522400"/>
            <a:ext cx="3220200" cy="91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rebuchet MS"/>
                <a:ea typeface="DejaVu Sans"/>
              </a:rPr>
              <a:t>★</a:t>
            </a:r>
            <a:r>
              <a:rPr b="0" lang="en-US" sz="1800" spc="-1" strike="noStrike">
                <a:solidFill>
                  <a:srgbClr val="000000"/>
                </a:solidFill>
                <a:latin typeface="Trebuchet MS"/>
                <a:ea typeface="DejaVu Sans"/>
              </a:rPr>
              <a:t>每日熱量參考值</a:t>
            </a:r>
            <a:r>
              <a:rPr b="0" lang="en-US" sz="1800" spc="-1" strike="noStrike">
                <a:solidFill>
                  <a:srgbClr val="000000"/>
                </a:solidFill>
                <a:latin typeface="Trebuchet MS"/>
                <a:ea typeface="DejaVu Sans"/>
              </a:rPr>
              <a:t>2000</a:t>
            </a:r>
            <a:r>
              <a:rPr b="0" lang="en-US" sz="1800" spc="-1" strike="noStrike">
                <a:solidFill>
                  <a:srgbClr val="000000"/>
                </a:solidFill>
                <a:latin typeface="Trebuchet MS"/>
                <a:ea typeface="DejaVu Sans"/>
              </a:rPr>
              <a:t>大卡，每日添加糖攝取最好不要超過</a:t>
            </a:r>
            <a:r>
              <a:rPr b="0" lang="en-US" sz="1800" spc="-1" strike="noStrike">
                <a:solidFill>
                  <a:srgbClr val="000000"/>
                </a:solidFill>
                <a:latin typeface="Trebuchet MS"/>
                <a:ea typeface="DejaVu Sans"/>
              </a:rPr>
              <a:t>50</a:t>
            </a:r>
            <a:r>
              <a:rPr b="0" lang="en-US" sz="1800" spc="-1" strike="noStrike">
                <a:solidFill>
                  <a:srgbClr val="000000"/>
                </a:solidFill>
                <a:latin typeface="Trebuchet MS"/>
                <a:ea typeface="DejaVu Sans"/>
              </a:rPr>
              <a:t>公克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" name="Table 1"/>
          <p:cNvGraphicFramePr/>
          <p:nvPr/>
        </p:nvGraphicFramePr>
        <p:xfrm>
          <a:off x="750600" y="2924280"/>
          <a:ext cx="8748000" cy="3668400"/>
        </p:xfrm>
        <a:graphic>
          <a:graphicData uri="http://schemas.openxmlformats.org/drawingml/2006/table">
            <a:tbl>
              <a:tblPr/>
              <a:tblGrid>
                <a:gridCol w="4190400"/>
                <a:gridCol w="4557960"/>
              </a:tblGrid>
              <a:tr h="30693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cPr marL="91440" marR="91440">
                    <a:noFill/>
                  </a:tcPr>
                </a:tc>
              </a:tr>
              <a:tr h="5994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4000" spc="-1" strike="noStrike">
                          <a:solidFill>
                            <a:srgbClr val="008000"/>
                          </a:solidFill>
                          <a:latin typeface="標楷體"/>
                          <a:ea typeface="標楷體"/>
                        </a:rPr>
                        <a:t>半碗</a:t>
                      </a:r>
                      <a:r>
                        <a:rPr b="1" lang="en-US" sz="2000" spc="-1" strike="noStrike">
                          <a:solidFill>
                            <a:srgbClr val="008000"/>
                          </a:solidFill>
                          <a:latin typeface="標楷體"/>
                          <a:ea typeface="標楷體"/>
                        </a:rPr>
                        <a:t>　</a:t>
                      </a: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標楷體"/>
                          <a:ea typeface="標楷體"/>
                        </a:rPr>
                        <a:t>煮熟蔬菜是</a:t>
                      </a: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標楷體"/>
                          <a:ea typeface="標楷體"/>
                        </a:rPr>
                        <a:t>1</a:t>
                      </a: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標楷體"/>
                          <a:ea typeface="標楷體"/>
                        </a:rPr>
                        <a:t>份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4000" spc="-1" strike="noStrike">
                          <a:solidFill>
                            <a:srgbClr val="cc00ff"/>
                          </a:solidFill>
                          <a:latin typeface="標楷體"/>
                          <a:ea typeface="標楷體"/>
                        </a:rPr>
                        <a:t>拳頭大小</a:t>
                      </a:r>
                      <a:r>
                        <a:rPr b="1" lang="en-US" sz="2000" spc="-1" strike="noStrike">
                          <a:solidFill>
                            <a:srgbClr val="7030a0"/>
                          </a:solidFill>
                          <a:latin typeface="標楷體"/>
                          <a:ea typeface="標楷體"/>
                        </a:rPr>
                        <a:t>　</a:t>
                      </a: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標楷體"/>
                          <a:ea typeface="標楷體"/>
                        </a:rPr>
                        <a:t>水果是</a:t>
                      </a: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標楷體"/>
                          <a:ea typeface="標楷體"/>
                        </a:rPr>
                        <a:t>1</a:t>
                      </a: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標楷體"/>
                          <a:ea typeface="標楷體"/>
                        </a:rPr>
                        <a:t>份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</a:tr>
            </a:tbl>
          </a:graphicData>
        </a:graphic>
      </p:graphicFrame>
      <p:grpSp>
        <p:nvGrpSpPr>
          <p:cNvPr id="93" name="Group 2"/>
          <p:cNvGrpSpPr/>
          <p:nvPr/>
        </p:nvGrpSpPr>
        <p:grpSpPr>
          <a:xfrm>
            <a:off x="1067760" y="3059280"/>
            <a:ext cx="8352720" cy="2772720"/>
            <a:chOff x="1067760" y="3059280"/>
            <a:chExt cx="8352720" cy="2772720"/>
          </a:xfrm>
        </p:grpSpPr>
        <p:pic>
          <p:nvPicPr>
            <p:cNvPr id="94" name="Picture 2" descr=""/>
            <p:cNvPicPr/>
            <p:nvPr/>
          </p:nvPicPr>
          <p:blipFill>
            <a:blip r:embed="rId1"/>
            <a:stretch/>
          </p:blipFill>
          <p:spPr>
            <a:xfrm>
              <a:off x="1067760" y="3059280"/>
              <a:ext cx="3167640" cy="277272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95" name="Group 3"/>
            <p:cNvGrpSpPr/>
            <p:nvPr/>
          </p:nvGrpSpPr>
          <p:grpSpPr>
            <a:xfrm>
              <a:off x="4849200" y="3347640"/>
              <a:ext cx="4571280" cy="2158920"/>
              <a:chOff x="4849200" y="3347640"/>
              <a:chExt cx="4571280" cy="2158920"/>
            </a:xfrm>
          </p:grpSpPr>
          <p:pic>
            <p:nvPicPr>
              <p:cNvPr id="96" name="Picture 3" descr=""/>
              <p:cNvPicPr/>
              <p:nvPr/>
            </p:nvPicPr>
            <p:blipFill>
              <a:blip r:embed="rId2"/>
              <a:stretch/>
            </p:blipFill>
            <p:spPr>
              <a:xfrm>
                <a:off x="4849200" y="3347640"/>
                <a:ext cx="2050920" cy="215892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97" name="Picture 4" descr=""/>
              <p:cNvPicPr/>
              <p:nvPr/>
            </p:nvPicPr>
            <p:blipFill>
              <a:blip r:embed="rId3"/>
              <a:stretch/>
            </p:blipFill>
            <p:spPr>
              <a:xfrm>
                <a:off x="6649200" y="3419640"/>
                <a:ext cx="2771280" cy="197532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98" name="CustomShape 4"/>
          <p:cNvSpPr/>
          <p:nvPr/>
        </p:nvSpPr>
        <p:spPr>
          <a:xfrm>
            <a:off x="2325600" y="2144880"/>
            <a:ext cx="739764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ff"/>
                </a:solidFill>
                <a:latin typeface="華康POP1體W5"/>
                <a:ea typeface="華康POP1體W5"/>
              </a:rPr>
              <a:t>（每天至少攝取</a:t>
            </a:r>
            <a:r>
              <a:rPr b="1" lang="en-US" sz="4000" spc="-1" strike="noStrike">
                <a:solidFill>
                  <a:srgbClr val="ff0000"/>
                </a:solidFill>
                <a:latin typeface="華康POP1體W5"/>
                <a:ea typeface="華康POP1體W5"/>
              </a:rPr>
              <a:t>3</a:t>
            </a:r>
            <a:r>
              <a:rPr b="1" lang="en-US" sz="4000" spc="-1" strike="noStrike">
                <a:solidFill>
                  <a:srgbClr val="ff0000"/>
                </a:solidFill>
                <a:latin typeface="華康POP1體W5"/>
                <a:ea typeface="華康POP1體W5"/>
              </a:rPr>
              <a:t>份</a:t>
            </a:r>
            <a:r>
              <a:rPr b="1" lang="en-US" sz="3200" spc="-1" strike="noStrike">
                <a:solidFill>
                  <a:srgbClr val="0000ff"/>
                </a:solidFill>
                <a:latin typeface="華康POP1體W5"/>
                <a:ea typeface="華康POP1體W5"/>
              </a:rPr>
              <a:t>蔬菜、</a:t>
            </a:r>
            <a:r>
              <a:rPr b="1" lang="en-US" sz="4000" spc="-1" strike="noStrike">
                <a:solidFill>
                  <a:srgbClr val="ff0000"/>
                </a:solidFill>
                <a:latin typeface="華康POP1體W5"/>
                <a:ea typeface="華康POP1體W5"/>
              </a:rPr>
              <a:t>2</a:t>
            </a:r>
            <a:r>
              <a:rPr b="1" lang="en-US" sz="4000" spc="-1" strike="noStrike">
                <a:solidFill>
                  <a:srgbClr val="ff0000"/>
                </a:solidFill>
                <a:latin typeface="華康POP1體W5"/>
                <a:ea typeface="華康POP1體W5"/>
              </a:rPr>
              <a:t>份</a:t>
            </a:r>
            <a:r>
              <a:rPr b="1" lang="en-US" sz="3200" spc="-1" strike="noStrike">
                <a:solidFill>
                  <a:srgbClr val="0000ff"/>
                </a:solidFill>
                <a:latin typeface="華康POP1體W5"/>
                <a:ea typeface="華康POP1體W5"/>
              </a:rPr>
              <a:t>水果）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99" name="Picture 6" descr=""/>
          <p:cNvPicPr/>
          <p:nvPr/>
        </p:nvPicPr>
        <p:blipFill>
          <a:blip r:embed="rId4"/>
          <a:stretch/>
        </p:blipFill>
        <p:spPr>
          <a:xfrm>
            <a:off x="636120" y="682560"/>
            <a:ext cx="8784360" cy="1448640"/>
          </a:xfrm>
          <a:prstGeom prst="rect">
            <a:avLst/>
          </a:prstGeom>
          <a:ln>
            <a:noFill/>
          </a:ln>
        </p:spPr>
      </p:pic>
      <p:sp>
        <p:nvSpPr>
          <p:cNvPr id="100" name="CustomShape 5"/>
          <p:cNvSpPr/>
          <p:nvPr/>
        </p:nvSpPr>
        <p:spPr>
          <a:xfrm>
            <a:off x="6456240" y="5805360"/>
            <a:ext cx="352656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CustomShape 6"/>
          <p:cNvSpPr/>
          <p:nvPr/>
        </p:nvSpPr>
        <p:spPr>
          <a:xfrm>
            <a:off x="4480200" y="6374160"/>
            <a:ext cx="484092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標楷體"/>
                <a:ea typeface="標楷體"/>
              </a:rPr>
              <a:t>國民健康署及新竹縣政府衛生局 關心您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02" name="CustomShape 7"/>
          <p:cNvSpPr/>
          <p:nvPr/>
        </p:nvSpPr>
        <p:spPr>
          <a:xfrm>
            <a:off x="9083520" y="6404400"/>
            <a:ext cx="28098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標楷體"/>
                <a:ea typeface="標楷體"/>
              </a:rPr>
              <a:t>本經費來自菸捐挹注 廣告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03" name="圖片 13" descr=""/>
          <p:cNvPicPr/>
          <p:nvPr/>
        </p:nvPicPr>
        <p:blipFill>
          <a:blip r:embed="rId5"/>
          <a:stretch/>
        </p:blipFill>
        <p:spPr>
          <a:xfrm>
            <a:off x="17640" y="-25560"/>
            <a:ext cx="990000" cy="99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296</TotalTime>
  <Application>NDC_ODF_Application_Tools_/2.0.6$Windows_X86_64 LibreOffice_project/bcda3e35925792cbbfa90727166a0d0448f033b4</Application>
  <Words>251</Words>
  <Paragraphs>61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2017-03-23T01:22:30Z</dcterms:created>
  <dc:creator>Office 365</dc:creator>
  <dc:description/>
  <dc:language>zh-TW</dc:language>
  <cp:lastModifiedBy/>
  <cp:lastPrinted>2018-05-28T23:56:50Z</cp:lastPrinted>
  <dcterms:modified xsi:type="dcterms:W3CDTF">2024-05-09T11:13:18Z</dcterms:modified>
  <cp:revision>47</cp:revision>
  <dc:subject/>
  <dc:title>一天鈉攝取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寬螢幕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10</vt:i4>
  </property>
</Properties>
</file>